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5" r:id="rId4"/>
    <p:sldId id="258" r:id="rId5"/>
    <p:sldId id="273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7" r:id="rId14"/>
    <p:sldId id="271" r:id="rId15"/>
    <p:sldId id="266" r:id="rId16"/>
    <p:sldId id="268" r:id="rId17"/>
    <p:sldId id="269" r:id="rId18"/>
    <p:sldId id="274" r:id="rId19"/>
    <p:sldId id="276" r:id="rId20"/>
    <p:sldId id="277" r:id="rId21"/>
    <p:sldId id="270" r:id="rId22"/>
    <p:sldId id="272" r:id="rId23"/>
    <p:sldId id="278" r:id="rId24"/>
    <p:sldId id="281" r:id="rId25"/>
    <p:sldId id="279" r:id="rId26"/>
    <p:sldId id="280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FF07F45-616C-EC4B-94B3-8696E9C93351}">
          <p14:sldIdLst>
            <p14:sldId id="256"/>
            <p14:sldId id="257"/>
            <p14:sldId id="275"/>
            <p14:sldId id="258"/>
            <p14:sldId id="273"/>
            <p14:sldId id="259"/>
            <p14:sldId id="260"/>
            <p14:sldId id="261"/>
            <p14:sldId id="262"/>
            <p14:sldId id="263"/>
            <p14:sldId id="264"/>
            <p14:sldId id="265"/>
            <p14:sldId id="267"/>
            <p14:sldId id="271"/>
            <p14:sldId id="266"/>
            <p14:sldId id="268"/>
            <p14:sldId id="269"/>
            <p14:sldId id="274"/>
            <p14:sldId id="276"/>
            <p14:sldId id="277"/>
            <p14:sldId id="270"/>
            <p14:sldId id="272"/>
            <p14:sldId id="278"/>
            <p14:sldId id="281"/>
            <p14:sldId id="279"/>
            <p14:sldId id="280"/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6"/>
    <p:restoredTop sz="61967"/>
  </p:normalViewPr>
  <p:slideViewPr>
    <p:cSldViewPr snapToGrid="0" snapToObjects="1">
      <p:cViewPr>
        <p:scale>
          <a:sx n="91" d="100"/>
          <a:sy n="91" d="100"/>
        </p:scale>
        <p:origin x="-256" y="-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png>
</file>

<file path=ppt/media/image6.jp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6198E9-18CF-5F46-AE98-0CB5E2F91E4C}" type="datetimeFigureOut">
              <a:rPr lang="en-US" smtClean="0"/>
              <a:t>10/7/17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2AD8A6-FBED-9C4D-B539-DBD99CBECB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613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Worked for a defense contractor junior year HS after my mentor recruited me</a:t>
            </a:r>
          </a:p>
          <a:p>
            <a:r>
              <a:rPr lang="en-US" dirty="0" smtClean="0"/>
              <a:t>Worked in</a:t>
            </a:r>
            <a:r>
              <a:rPr lang="en-US" baseline="0" dirty="0" smtClean="0"/>
              <a:t> IT after that for personal reasons</a:t>
            </a:r>
          </a:p>
          <a:p>
            <a:r>
              <a:rPr lang="en-US" baseline="0" dirty="0" smtClean="0"/>
              <a:t>Worked at The </a:t>
            </a:r>
            <a:r>
              <a:rPr lang="en-US" baseline="0" dirty="0" err="1" smtClean="0"/>
              <a:t>Crypsis</a:t>
            </a:r>
            <a:r>
              <a:rPr lang="en-US" baseline="0" dirty="0" smtClean="0"/>
              <a:t> Group for over a year now</a:t>
            </a:r>
            <a:endParaRPr lang="en-US" dirty="0" smtClean="0"/>
          </a:p>
          <a:p>
            <a:r>
              <a:rPr lang="en-US" dirty="0" smtClean="0"/>
              <a:t>Marshall Academy club, 16 teams which</a:t>
            </a:r>
            <a:r>
              <a:rPr lang="en-US" baseline="0" dirty="0" smtClean="0"/>
              <a:t> means 80-96 members</a:t>
            </a:r>
          </a:p>
          <a:p>
            <a:endParaRPr lang="en-US" dirty="0" smtClean="0"/>
          </a:p>
          <a:p>
            <a:r>
              <a:rPr lang="en-US" dirty="0" smtClean="0"/>
              <a:t>I’m 20</a:t>
            </a:r>
            <a:r>
              <a:rPr lang="en-US" baseline="0" dirty="0" smtClean="0"/>
              <a:t> so if you invite me to your happy hour I probably can’t come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042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891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Went</a:t>
            </a:r>
            <a:r>
              <a:rPr lang="en-US" baseline="0" dirty="0" smtClean="0"/>
              <a:t> to Marshall HS for their </a:t>
            </a:r>
            <a:r>
              <a:rPr lang="en-US" baseline="0" dirty="0" err="1" smtClean="0"/>
              <a:t>CyberPatriot</a:t>
            </a:r>
            <a:r>
              <a:rPr lang="en-US" baseline="0" dirty="0" smtClean="0"/>
              <a:t> interest meeting to catch any updates, (</a:t>
            </a:r>
            <a:r>
              <a:rPr lang="en-US" i="1" u="sng" baseline="0" dirty="0" smtClean="0"/>
              <a:t>deeply embedded myself in their elite operations</a:t>
            </a:r>
            <a:r>
              <a:rPr lang="en-US" b="1" i="0" u="none" baseline="0" dirty="0" smtClean="0"/>
              <a:t> </a:t>
            </a:r>
            <a:r>
              <a:rPr lang="en-US" b="0" i="0" u="none" baseline="0" dirty="0" smtClean="0"/>
              <a:t>sarcasm)</a:t>
            </a:r>
            <a:endParaRPr lang="en-US" b="0" baseline="0" dirty="0" smtClean="0"/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70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Details are</a:t>
            </a:r>
            <a:r>
              <a:rPr lang="en-US" baseline="0" dirty="0" smtClean="0"/>
              <a:t> slim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Keeping my comments to medium</a:t>
            </a:r>
          </a:p>
          <a:p>
            <a:endParaRPr lang="en-US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description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year's Cyber Challenge will be individual-based and utilize a time-trial format. Participants will have one-hour to solve as many cyber challenges as possible, ranging from defensive to offensive skills, and covering areas from Log Analysis to Live Exploitation.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21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Opt-in VM</a:t>
            </a:r>
            <a:r>
              <a:rPr lang="en-US" baseline="0" dirty="0" smtClean="0"/>
              <a:t> provisioning is their real special sauce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236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C.P.</a:t>
            </a:r>
            <a:r>
              <a:rPr lang="en-US" baseline="0" dirty="0" smtClean="0"/>
              <a:t> is a r</a:t>
            </a:r>
            <a:r>
              <a:rPr lang="en-US" dirty="0" smtClean="0"/>
              <a:t>eally</a:t>
            </a:r>
            <a:r>
              <a:rPr lang="en-US" baseline="0" dirty="0" smtClean="0"/>
              <a:t> unfortunate acronym to talk </a:t>
            </a:r>
            <a:r>
              <a:rPr lang="en-US" baseline="0" dirty="0" smtClean="0"/>
              <a:t>about when you’re in a high school</a:t>
            </a:r>
            <a:endParaRPr lang="en-US" baseline="0" dirty="0" smtClean="0"/>
          </a:p>
          <a:p>
            <a:r>
              <a:rPr lang="en-US" baseline="0" dirty="0" smtClean="0"/>
              <a:t>Who says you can’t get slides from your mother’s Facebook</a:t>
            </a:r>
            <a:r>
              <a:rPr lang="en-US" baseline="0" dirty="0" smtClean="0"/>
              <a:t>?</a:t>
            </a:r>
          </a:p>
          <a:p>
            <a:endParaRPr lang="en-US" baseline="0" dirty="0" smtClean="0"/>
          </a:p>
          <a:p>
            <a:r>
              <a:rPr lang="en-US" baseline="0" dirty="0" smtClean="0"/>
              <a:t>Does computer network defense, largely Windows and Linux, defined number of points which limits them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Attracted 105 people to an interest meeting in a HS, which is quite a few in HS terms</a:t>
            </a:r>
          </a:p>
          <a:p>
            <a:r>
              <a:rPr lang="en-US" baseline="0" dirty="0" smtClean="0"/>
              <a:t>	- institutional help helps promote it the most, but institutions are attracted to 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Requires you somehow get your hands on laptops (we used our own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YOU CAN COACH OR MENTOR</a:t>
            </a:r>
            <a:endParaRPr lang="en-US" b="1" baseline="0" dirty="0" smtClean="0"/>
          </a:p>
          <a:p>
            <a:endParaRPr lang="en-US" baseline="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4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</a:t>
            </a:r>
            <a:r>
              <a:rPr lang="en-US" baseline="0" dirty="0" smtClean="0"/>
              <a:t> brief, roommate/homeboy of 3 years after junior year HS we ran a </a:t>
            </a:r>
            <a:r>
              <a:rPr lang="en-US" baseline="0" dirty="0" err="1" smtClean="0"/>
              <a:t>cyberpatriot</a:t>
            </a:r>
            <a:r>
              <a:rPr lang="en-US" baseline="0" dirty="0" smtClean="0"/>
              <a:t> club together, now co-run the cybersecurity club at GMU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3432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 smtClean="0"/>
              <a:t>Pictured was the more</a:t>
            </a:r>
            <a:r>
              <a:rPr lang="en-US" b="0" baseline="0" dirty="0" smtClean="0"/>
              <a:t> straight-shooters in </a:t>
            </a:r>
            <a:r>
              <a:rPr lang="en-US" b="0" baseline="0" dirty="0" err="1" smtClean="0"/>
              <a:t>CyberPatriot</a:t>
            </a:r>
            <a:r>
              <a:rPr lang="en-US" b="0" baseline="0" dirty="0" smtClean="0"/>
              <a:t> back then</a:t>
            </a:r>
            <a:endParaRPr lang="en-US" b="0" dirty="0" smtClean="0"/>
          </a:p>
          <a:p>
            <a:r>
              <a:rPr lang="en-US" b="0" dirty="0" smtClean="0"/>
              <a:t>Northrop</a:t>
            </a:r>
            <a:r>
              <a:rPr lang="en-US" b="0" baseline="0" dirty="0" smtClean="0"/>
              <a:t> Grumman also specifically has a </a:t>
            </a:r>
            <a:r>
              <a:rPr lang="en-US" b="0" baseline="0" dirty="0" err="1" smtClean="0"/>
              <a:t>cyberpatriot</a:t>
            </a:r>
            <a:r>
              <a:rPr lang="en-US" b="0" baseline="0" dirty="0" smtClean="0"/>
              <a:t> pipeline internship</a:t>
            </a:r>
          </a:p>
          <a:p>
            <a:endParaRPr lang="en-US" b="0" dirty="0" smtClean="0"/>
          </a:p>
          <a:p>
            <a:r>
              <a:rPr lang="en-US" b="0" dirty="0" smtClean="0"/>
              <a:t>A lot of people who weren’t working weren’t because of actual reasons,</a:t>
            </a:r>
            <a:r>
              <a:rPr lang="en-US" b="0" baseline="0" dirty="0" smtClean="0"/>
              <a:t> such as religious reasons</a:t>
            </a:r>
          </a:p>
          <a:p>
            <a:r>
              <a:rPr lang="en-US" b="0" baseline="0" dirty="0" smtClean="0"/>
              <a:t>A lot of these people just don’t have a large personal fingerprint</a:t>
            </a:r>
          </a:p>
          <a:p>
            <a:endParaRPr lang="en-US" b="0" baseline="0" dirty="0" smtClean="0"/>
          </a:p>
          <a:p>
            <a:r>
              <a:rPr lang="en-US" b="0" baseline="0" dirty="0" smtClean="0"/>
              <a:t>Also not pictured was CJ </a:t>
            </a:r>
            <a:r>
              <a:rPr lang="en-US" b="0" baseline="0" dirty="0" err="1" smtClean="0"/>
              <a:t>gardner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2551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They’re doing phenomenal</a:t>
            </a:r>
            <a:r>
              <a:rPr lang="en-US" baseline="0" dirty="0" smtClean="0"/>
              <a:t> currently, </a:t>
            </a:r>
            <a:r>
              <a:rPr lang="en-US" b="1" baseline="0" dirty="0" smtClean="0"/>
              <a:t>but where was the funding for </a:t>
            </a:r>
            <a:r>
              <a:rPr lang="en-US" b="1" baseline="0" dirty="0" err="1" smtClean="0"/>
              <a:t>picoCTF</a:t>
            </a:r>
            <a:r>
              <a:rPr lang="en-US" b="1" baseline="0" dirty="0" smtClean="0"/>
              <a:t> 2014 and </a:t>
            </a:r>
            <a:r>
              <a:rPr lang="en-US" b="1" baseline="0" dirty="0" err="1" smtClean="0"/>
              <a:t>picoCTF</a:t>
            </a:r>
            <a:r>
              <a:rPr lang="en-US" b="1" baseline="0" dirty="0" smtClean="0"/>
              <a:t> 2013?</a:t>
            </a:r>
          </a:p>
          <a:p>
            <a:endParaRPr lang="en-US" baseline="0" dirty="0" smtClean="0"/>
          </a:p>
          <a:p>
            <a:r>
              <a:rPr lang="en-US" dirty="0" smtClean="0"/>
              <a:t>HS</a:t>
            </a:r>
            <a:r>
              <a:rPr lang="en-US" baseline="0" dirty="0" smtClean="0"/>
              <a:t> friendly CTF, but similar to many professional or collegiate </a:t>
            </a:r>
            <a:r>
              <a:rPr lang="en-US" baseline="0" dirty="0" smtClean="0"/>
              <a:t>competitions</a:t>
            </a:r>
          </a:p>
          <a:p>
            <a:endParaRPr lang="en-US" baseline="0" dirty="0" smtClean="0"/>
          </a:p>
          <a:p>
            <a:r>
              <a:rPr lang="en-US" baseline="0" dirty="0" smtClean="0"/>
              <a:t>Despite </a:t>
            </a:r>
            <a:r>
              <a:rPr lang="en-US" baseline="0" dirty="0" err="1" smtClean="0"/>
              <a:t>itbeing</a:t>
            </a:r>
            <a:r>
              <a:rPr lang="en-US" baseline="0" dirty="0" smtClean="0"/>
              <a:t> harder </a:t>
            </a:r>
            <a:r>
              <a:rPr lang="en-US" baseline="0" dirty="0" err="1" smtClean="0"/>
              <a:t>andhaving</a:t>
            </a:r>
            <a:r>
              <a:rPr lang="en-US" baseline="0" dirty="0" smtClean="0"/>
              <a:t> a looser story it’s still one of if not the best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2530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PicoCTF</a:t>
            </a:r>
            <a:r>
              <a:rPr lang="en-US" baseline="0" dirty="0" smtClean="0"/>
              <a:t> 2017 </a:t>
            </a:r>
            <a:r>
              <a:rPr lang="en-US" baseline="0" dirty="0" smtClean="0"/>
              <a:t>interface</a:t>
            </a:r>
          </a:p>
          <a:p>
            <a:endParaRPr lang="en-US" baseline="0" dirty="0" smtClean="0"/>
          </a:p>
          <a:p>
            <a:r>
              <a:rPr lang="en-US" b="1" dirty="0" smtClean="0"/>
              <a:t>A ton of problems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7400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8571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not shilling for any particular talk</a:t>
            </a:r>
          </a:p>
          <a:p>
            <a:endParaRPr lang="en-US" dirty="0" smtClean="0"/>
          </a:p>
          <a:p>
            <a:pPr marL="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*Jericho @ Attrition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6610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fee is</a:t>
            </a:r>
            <a:r>
              <a:rPr lang="en-US" baseline="0" dirty="0" smtClean="0"/>
              <a:t> steep, variable but in the hundreds generally per team, usually pretty easy for them to get funded from </a:t>
            </a:r>
            <a:r>
              <a:rPr lang="en-US" baseline="0" dirty="0" err="1" smtClean="0"/>
              <a:t>CyberPatriot</a:t>
            </a:r>
            <a:r>
              <a:rPr lang="en-US" baseline="0" dirty="0" smtClean="0"/>
              <a:t> or the </a:t>
            </a:r>
            <a:r>
              <a:rPr lang="en-US" baseline="0" dirty="0" smtClean="0"/>
              <a:t>county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For other competitions less so, like MDC3 at least used to be $250 straight up</a:t>
            </a:r>
            <a:endParaRPr lang="en-US" baseline="0" dirty="0" smtClean="0"/>
          </a:p>
          <a:p>
            <a:endParaRPr lang="en-US" baseline="0" dirty="0" smtClean="0"/>
          </a:p>
          <a:p>
            <a:r>
              <a:rPr lang="en-US" baseline="0" dirty="0" smtClean="0"/>
              <a:t>Source: A struggling HS I mentored once (starts with an F, in Fairfax</a:t>
            </a:r>
            <a:r>
              <a:rPr lang="en-US" baseline="0" dirty="0" smtClean="0"/>
              <a:t>)</a:t>
            </a:r>
          </a:p>
          <a:p>
            <a:endParaRPr lang="en-US" baseline="0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873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talk to people outside</a:t>
            </a:r>
            <a:r>
              <a:rPr lang="en-US" baseline="0" dirty="0" smtClean="0"/>
              <a:t> GMU, but a lot of my personal experience is out of GMU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57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They have curriculum but not</a:t>
            </a:r>
            <a:r>
              <a:rPr lang="en-US" baseline="0" dirty="0" smtClean="0"/>
              <a:t> everyone uses 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0411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Metropolis</a:t>
            </a:r>
            <a:r>
              <a:rPr lang="en-US" baseline="0" dirty="0" smtClean="0"/>
              <a:t> takes HSs</a:t>
            </a:r>
          </a:p>
          <a:p>
            <a:r>
              <a:rPr lang="en-US" baseline="0" dirty="0" smtClean="0"/>
              <a:t>Annapolis and </a:t>
            </a:r>
            <a:r>
              <a:rPr lang="en-US" baseline="0" dirty="0" err="1" smtClean="0"/>
              <a:t>HackEducate</a:t>
            </a:r>
            <a:endParaRPr lang="en-US" baseline="0" dirty="0" smtClean="0"/>
          </a:p>
          <a:p>
            <a:r>
              <a:rPr lang="en-US" baseline="0" dirty="0" err="1" smtClean="0"/>
              <a:t>IoT</a:t>
            </a:r>
            <a:r>
              <a:rPr lang="en-US" baseline="0" dirty="0" smtClean="0"/>
              <a:t> village is literally using </a:t>
            </a:r>
            <a:r>
              <a:rPr lang="en-US" baseline="0" dirty="0" err="1" smtClean="0"/>
              <a:t>CTFd</a:t>
            </a:r>
            <a:r>
              <a:rPr lang="en-US" baseline="0" dirty="0" smtClean="0"/>
              <a:t> </a:t>
            </a:r>
            <a:r>
              <a:rPr lang="en-US" baseline="0" dirty="0" err="1" smtClean="0"/>
              <a:t>iirc</a:t>
            </a:r>
            <a:endParaRPr lang="en-US" baseline="0" dirty="0" smtClean="0"/>
          </a:p>
          <a:p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The winner in the past two years I believe has been CJ,</a:t>
            </a:r>
            <a:r>
              <a:rPr lang="en-US" baseline="0" dirty="0" smtClean="0"/>
              <a:t> he’s literally a year older than me</a:t>
            </a:r>
          </a:p>
          <a:p>
            <a:r>
              <a:rPr lang="en-US" smtClean="0"/>
              <a:t>Wave CJ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4679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so many professional groups and orgs</a:t>
            </a:r>
            <a:r>
              <a:rPr lang="en-US" baseline="0" dirty="0" smtClean="0"/>
              <a:t> with 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for instance </a:t>
            </a:r>
            <a:r>
              <a:rPr lang="en-US" dirty="0" err="1" smtClean="0"/>
              <a:t>NovaHackers</a:t>
            </a:r>
            <a:r>
              <a:rPr lang="en-US" baseline="0" dirty="0" smtClean="0"/>
              <a:t> was talking about hosting one and I pray they do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4437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to shit on schools</a:t>
            </a:r>
            <a:r>
              <a:rPr lang="en-US" baseline="0" dirty="0" smtClean="0"/>
              <a:t> or teachers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893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UMD and UMBC </a:t>
            </a:r>
            <a:r>
              <a:rPr lang="en-US" dirty="0" err="1" smtClean="0"/>
              <a:t>shoutout</a:t>
            </a:r>
            <a:r>
              <a:rPr lang="en-US" dirty="0" smtClean="0"/>
              <a:t>, CJ </a:t>
            </a:r>
            <a:r>
              <a:rPr lang="en-US" dirty="0" err="1" smtClean="0"/>
              <a:t>gardner</a:t>
            </a:r>
            <a:r>
              <a:rPr lang="en-US" dirty="0" smtClean="0"/>
              <a:t> </a:t>
            </a:r>
            <a:r>
              <a:rPr lang="en-US" dirty="0" err="1" smtClean="0"/>
              <a:t>shoutout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813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HR people, it’s their literal</a:t>
            </a:r>
            <a:r>
              <a:rPr lang="en-US" baseline="0" dirty="0" smtClean="0"/>
              <a:t> job</a:t>
            </a:r>
          </a:p>
          <a:p>
            <a:r>
              <a:rPr lang="en-US" baseline="0" dirty="0" smtClean="0"/>
              <a:t>For opportunistic people, they’d want a hiring bonus</a:t>
            </a:r>
          </a:p>
          <a:p>
            <a:r>
              <a:rPr lang="en-US" dirty="0" smtClean="0"/>
              <a:t>For nice people, perhaps you want to volunteer?</a:t>
            </a:r>
          </a:p>
          <a:p>
            <a:r>
              <a:rPr lang="en-US" dirty="0" smtClean="0"/>
              <a:t>For young people, maybe they’re the actual participants?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Curious people may not actually be personally invested but might want to know about it all</a:t>
            </a:r>
            <a:endParaRPr lang="en-US" dirty="0" smtClean="0"/>
          </a:p>
          <a:p>
            <a:r>
              <a:rPr lang="en-US" dirty="0" smtClean="0"/>
              <a:t>Parents</a:t>
            </a:r>
            <a:r>
              <a:rPr lang="en-US" baseline="0" dirty="0" smtClean="0"/>
              <a:t>, while I’d never advocate you force them to be a hacker out of the womb or anything, may want to turn their kids onto some of these programs if possible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740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(Be</a:t>
            </a:r>
            <a:r>
              <a:rPr lang="en-US" baseline="0" dirty="0" smtClean="0"/>
              <a:t> brief, some people know this and some don’t)</a:t>
            </a:r>
          </a:p>
          <a:p>
            <a:endParaRPr lang="en-US" baseline="0" dirty="0" smtClean="0"/>
          </a:p>
          <a:p>
            <a:r>
              <a:rPr lang="en-US" baseline="0" dirty="0" smtClean="0"/>
              <a:t>CND means you can’t hack back which is much less fun but arguably more realistic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376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</a:t>
            </a:r>
            <a:r>
              <a:rPr lang="en-US" dirty="0" smtClean="0"/>
              <a:t>largely personal</a:t>
            </a:r>
            <a:r>
              <a:rPr lang="en-US" baseline="0" dirty="0" smtClean="0"/>
              <a:t> </a:t>
            </a:r>
            <a:r>
              <a:rPr lang="en-US" baseline="0" dirty="0" smtClean="0"/>
              <a:t>opinion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- Beginner friendly = maybe throw a few bones. Beginners get to try and advanced members get momentum if nothing else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Requires you coordinate = Soft skills are as important as hard skills, competitions with a team dynamic are substantially more useful, because IRL they’d get the work done but wouldn’t be able to talk to anyone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Stays on topic</a:t>
            </a:r>
          </a:p>
          <a:p>
            <a:pPr marL="628650" lvl="1" indent="-171450">
              <a:buFontTx/>
              <a:buChar char="-"/>
            </a:pPr>
            <a:r>
              <a:rPr lang="en-US" dirty="0" smtClean="0"/>
              <a:t>IT competitions</a:t>
            </a:r>
            <a:r>
              <a:rPr lang="en-US" baseline="0" dirty="0" smtClean="0"/>
              <a:t> and Computer Science competitions are nice, but they’re just that</a:t>
            </a:r>
          </a:p>
          <a:p>
            <a:pPr marL="1085850" lvl="2" indent="-171450">
              <a:buFontTx/>
              <a:buChar char="-"/>
            </a:pPr>
            <a:r>
              <a:rPr lang="en-US" baseline="0" dirty="0" err="1" smtClean="0"/>
              <a:t>CyberPatriot</a:t>
            </a:r>
            <a:r>
              <a:rPr lang="en-US" baseline="0" dirty="0" smtClean="0"/>
              <a:t> and other CNDs struggle with this line, leans IT</a:t>
            </a:r>
          </a:p>
          <a:p>
            <a:pPr marL="1085850" lvl="2" indent="-171450">
              <a:buFontTx/>
              <a:buChar char="-"/>
            </a:pPr>
            <a:r>
              <a:rPr lang="en-US" baseline="0" dirty="0" smtClean="0"/>
              <a:t>Jeopardy CTFs frequently struggle with this line, leans CS</a:t>
            </a:r>
          </a:p>
          <a:p>
            <a:pPr marL="1085850" lvl="2" indent="-171450">
              <a:buFontTx/>
              <a:buChar char="-"/>
            </a:pPr>
            <a:r>
              <a:rPr lang="en-US" baseline="0" dirty="0" smtClean="0"/>
              <a:t>Attack/Defense are the “sexy” ones and sound like the answer, but how applicable is it</a:t>
            </a:r>
          </a:p>
          <a:p>
            <a:pPr marL="628650" lvl="1" indent="-171450">
              <a:buFontTx/>
              <a:buChar char="-"/>
            </a:pPr>
            <a:endParaRPr lang="en-US" baseline="0" dirty="0" smtClean="0"/>
          </a:p>
          <a:p>
            <a:pPr marL="171450" lvl="0" indent="-171450">
              <a:buFontTx/>
              <a:buChar char="-"/>
            </a:pPr>
            <a:r>
              <a:rPr lang="en-US" baseline="0" dirty="0" smtClean="0"/>
              <a:t>Okay, so testing yourself in competition is great and you can naturally work but obviously programs and events that help you learn, which may not even explicitly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19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Bias:</a:t>
            </a:r>
            <a:r>
              <a:rPr lang="en-US" baseline="0" dirty="0" smtClean="0"/>
              <a:t> Got a </a:t>
            </a:r>
            <a:r>
              <a:rPr lang="en-US" baseline="0" dirty="0" err="1" smtClean="0"/>
              <a:t>CyberPatriot</a:t>
            </a:r>
            <a:r>
              <a:rPr lang="en-US" baseline="0" dirty="0" smtClean="0"/>
              <a:t> rules violation, but it won’t impact my judgement in any way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Some nonsense about “not publicly disclosing a live vulnerability” (sarcasm)</a:t>
            </a:r>
          </a:p>
          <a:p>
            <a:pPr marL="628650" lvl="1" indent="-171450">
              <a:buFontTx/>
              <a:buChar char="-"/>
            </a:pPr>
            <a:r>
              <a:rPr lang="en-US" baseline="0" dirty="0" smtClean="0"/>
              <a:t>No but actually I’m not as shitty as I was in HS</a:t>
            </a:r>
          </a:p>
          <a:p>
            <a:endParaRPr lang="en-US" baseline="0" dirty="0" smtClean="0"/>
          </a:p>
          <a:p>
            <a:r>
              <a:rPr lang="en-US" dirty="0" err="1" smtClean="0"/>
              <a:t>CyberPatriot</a:t>
            </a:r>
            <a:r>
              <a:rPr lang="en-US" dirty="0" smtClean="0"/>
              <a:t> is anal about rules, likely rooted in their background of the</a:t>
            </a:r>
            <a:r>
              <a:rPr lang="en-US" baseline="0" dirty="0" smtClean="0"/>
              <a:t> AFA, so it’s ex-military running it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You</a:t>
            </a:r>
            <a:r>
              <a:rPr lang="en-US" baseline="0" dirty="0" smtClean="0"/>
              <a:t> can have people carrying your team in Jeopardy/point based competitions.</a:t>
            </a:r>
          </a:p>
          <a:p>
            <a:r>
              <a:rPr lang="en-US" baseline="0" dirty="0" smtClean="0"/>
              <a:t>	-  </a:t>
            </a:r>
            <a:r>
              <a:rPr lang="en-US" baseline="0" dirty="0" err="1" smtClean="0"/>
              <a:t>CyberPatriot</a:t>
            </a:r>
            <a:r>
              <a:rPr lang="en-US" baseline="0" dirty="0" smtClean="0"/>
              <a:t> finals and true CNDs are not the case where you’re enforced to an SLA and the like</a:t>
            </a:r>
          </a:p>
          <a:p>
            <a:r>
              <a:rPr lang="en-US" baseline="0" dirty="0" smtClean="0"/>
              <a:t>	-  Shane Wilton of Samurai cosigned this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Teaches subset</a:t>
            </a:r>
          </a:p>
          <a:p>
            <a:r>
              <a:rPr lang="en-US" dirty="0" smtClean="0"/>
              <a:t>	- </a:t>
            </a:r>
            <a:r>
              <a:rPr lang="en-US" dirty="0" err="1" smtClean="0"/>
              <a:t>CyberPatriot</a:t>
            </a:r>
            <a:r>
              <a:rPr lang="en-US" baseline="0" dirty="0" smtClean="0"/>
              <a:t> </a:t>
            </a:r>
            <a:r>
              <a:rPr lang="en-US" i="1" baseline="0" dirty="0" smtClean="0"/>
              <a:t>basically </a:t>
            </a:r>
            <a:r>
              <a:rPr lang="en-US" i="0" baseline="0" dirty="0" smtClean="0"/>
              <a:t>teaches IT</a:t>
            </a:r>
          </a:p>
          <a:p>
            <a:r>
              <a:rPr lang="en-US" i="0" baseline="0" dirty="0" smtClean="0"/>
              <a:t>	- Most jeopardy CTFs, </a:t>
            </a:r>
            <a:r>
              <a:rPr lang="en-US" i="0" baseline="0" dirty="0" err="1" smtClean="0"/>
              <a:t>esp</a:t>
            </a:r>
            <a:r>
              <a:rPr lang="en-US" i="0" baseline="0" dirty="0" smtClean="0"/>
              <a:t> for instance CSAW this year and </a:t>
            </a:r>
            <a:r>
              <a:rPr lang="en-US" i="0" baseline="0" dirty="0" err="1" smtClean="0"/>
              <a:t>backdoorCTF</a:t>
            </a:r>
            <a:r>
              <a:rPr lang="en-US" i="0" baseline="0" dirty="0" smtClean="0"/>
              <a:t>, focus heavily on </a:t>
            </a:r>
            <a:r>
              <a:rPr lang="en-US" i="0" baseline="0" dirty="0" err="1" smtClean="0"/>
              <a:t>pwning</a:t>
            </a:r>
            <a:r>
              <a:rPr lang="en-US" i="0" baseline="0" dirty="0" smtClean="0"/>
              <a:t> binaries and RE</a:t>
            </a:r>
          </a:p>
          <a:p>
            <a:r>
              <a:rPr lang="en-US" i="0" baseline="0" dirty="0" smtClean="0"/>
              <a:t>		- Maybe explain what “</a:t>
            </a:r>
            <a:r>
              <a:rPr lang="en-US" i="0" baseline="0" dirty="0" err="1" smtClean="0"/>
              <a:t>pwning</a:t>
            </a:r>
            <a:r>
              <a:rPr lang="en-US" i="0" baseline="0" dirty="0" smtClean="0"/>
              <a:t>” is in CTFs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754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Shoutout</a:t>
            </a:r>
            <a:r>
              <a:rPr lang="en-US" dirty="0" smtClean="0"/>
              <a:t> to </a:t>
            </a:r>
            <a:r>
              <a:rPr lang="en-US" dirty="0" err="1" smtClean="0"/>
              <a:t>picoCTF</a:t>
            </a:r>
            <a:r>
              <a:rPr lang="en-US" baseline="0" dirty="0" smtClean="0"/>
              <a:t> for an obscene amount of gamification and production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A2AD8A6-FBED-9C4D-B539-DBD99CBECBA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3200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10/7/17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10/7/17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2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Stealing our Children’s Youth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Michael Bailey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31421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Competitions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HS:</a:t>
            </a:r>
          </a:p>
          <a:p>
            <a:pPr lvl="1"/>
            <a:r>
              <a:rPr lang="en-US" dirty="0" err="1" smtClean="0"/>
              <a:t>CyberPatriot</a:t>
            </a:r>
            <a:endParaRPr lang="en-US" dirty="0" smtClean="0"/>
          </a:p>
          <a:p>
            <a:pPr lvl="1"/>
            <a:r>
              <a:rPr lang="en-US" dirty="0" err="1" smtClean="0"/>
              <a:t>CyberMaryland</a:t>
            </a:r>
            <a:r>
              <a:rPr lang="en-US" dirty="0" smtClean="0"/>
              <a:t> MDC3</a:t>
            </a:r>
          </a:p>
          <a:p>
            <a:pPr lvl="1"/>
            <a:r>
              <a:rPr lang="en-US" dirty="0" smtClean="0"/>
              <a:t>In Progress: VA Cyber Range</a:t>
            </a:r>
          </a:p>
          <a:p>
            <a:r>
              <a:rPr lang="en-US" dirty="0" smtClean="0"/>
              <a:t>College:</a:t>
            </a:r>
          </a:p>
          <a:p>
            <a:pPr lvl="1"/>
            <a:r>
              <a:rPr lang="en-US" dirty="0" smtClean="0"/>
              <a:t>CCDC</a:t>
            </a:r>
          </a:p>
          <a:p>
            <a:pPr lvl="1"/>
            <a:r>
              <a:rPr lang="en-US" dirty="0" err="1" smtClean="0"/>
              <a:t>CyberLympics</a:t>
            </a:r>
            <a:endParaRPr lang="en-US" dirty="0" smtClean="0"/>
          </a:p>
          <a:p>
            <a:r>
              <a:rPr lang="en-US" dirty="0" smtClean="0"/>
              <a:t>In General:</a:t>
            </a:r>
          </a:p>
          <a:p>
            <a:pPr lvl="1"/>
            <a:r>
              <a:rPr lang="en-US" dirty="0" smtClean="0"/>
              <a:t>Every CTF ever</a:t>
            </a:r>
          </a:p>
          <a:p>
            <a:pPr lvl="1"/>
            <a:r>
              <a:rPr lang="en-US" dirty="0" smtClean="0"/>
              <a:t>Paid activities, company activities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81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High School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Experience based out of Marshall HS</a:t>
            </a:r>
          </a:p>
        </p:txBody>
      </p:sp>
    </p:spTree>
    <p:extLst>
      <p:ext uri="{BB962C8B-B14F-4D97-AF65-F5344CB8AC3E}">
        <p14:creationId xmlns:p14="http://schemas.microsoft.com/office/powerpoint/2010/main" val="14705987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 Went </a:t>
            </a:r>
            <a:r>
              <a:rPr lang="en-US" b="1" i="1" u="sng" dirty="0" smtClean="0"/>
              <a:t>Method</a:t>
            </a:r>
            <a:endParaRPr lang="en-US" b="1" i="1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6395" y="-155054"/>
            <a:ext cx="5343605" cy="400770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6588" y="2745802"/>
            <a:ext cx="5107121" cy="3830341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6810703" y="3852650"/>
            <a:ext cx="898635" cy="957084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7804383" y="1025367"/>
            <a:ext cx="898635" cy="914400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072848" y="2745802"/>
            <a:ext cx="2286001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Credit:</a:t>
            </a:r>
            <a:br>
              <a:rPr lang="en-US" sz="1200" dirty="0" smtClean="0"/>
            </a:br>
            <a:r>
              <a:rPr lang="en-US" sz="1200" dirty="0" smtClean="0"/>
              <a:t>@</a:t>
            </a:r>
            <a:r>
              <a:rPr lang="en-US" sz="1200" dirty="0" err="1" smtClean="0"/>
              <a:t>GCMSTEMAcademy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36506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MDC3 @ </a:t>
            </a:r>
            <a:r>
              <a:rPr lang="en-US" dirty="0" err="1" smtClean="0"/>
              <a:t>CyberMaryland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Both professional and HS leagues</a:t>
            </a:r>
          </a:p>
          <a:p>
            <a:r>
              <a:rPr lang="en-US" dirty="0" smtClean="0"/>
              <a:t>Previously: attack/defense live, buy-in, even sweeter prize</a:t>
            </a:r>
          </a:p>
          <a:p>
            <a:r>
              <a:rPr lang="en-US" dirty="0" smtClean="0"/>
              <a:t>I have a rough history with this</a:t>
            </a:r>
          </a:p>
          <a:p>
            <a:pPr lvl="1"/>
            <a:r>
              <a:rPr lang="en-US" dirty="0" smtClean="0"/>
              <a:t>Documented on Medium</a:t>
            </a:r>
          </a:p>
          <a:p>
            <a:r>
              <a:rPr lang="en-US" dirty="0" smtClean="0"/>
              <a:t>After a year or two on ice, came back with a new host and entirely new format</a:t>
            </a:r>
          </a:p>
          <a:p>
            <a:r>
              <a:rPr lang="en-US" dirty="0" smtClean="0"/>
              <a:t>Make your own assertions as you see fit</a:t>
            </a:r>
          </a:p>
        </p:txBody>
      </p:sp>
    </p:spTree>
    <p:extLst>
      <p:ext uri="{BB962C8B-B14F-4D97-AF65-F5344CB8AC3E}">
        <p14:creationId xmlns:p14="http://schemas.microsoft.com/office/powerpoint/2010/main" val="996165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 Cyber Range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Reall</a:t>
            </a:r>
            <a:r>
              <a:rPr lang="en-US" dirty="0" smtClean="0"/>
              <a:t>y </a:t>
            </a:r>
            <a:r>
              <a:rPr lang="en-US" dirty="0" smtClean="0"/>
              <a:t>better for courses</a:t>
            </a:r>
            <a:endParaRPr lang="en-US" dirty="0" smtClean="0"/>
          </a:p>
          <a:p>
            <a:r>
              <a:rPr lang="en-US" dirty="0" smtClean="0"/>
              <a:t>Have it on reliable authority it’s in private beta for </a:t>
            </a:r>
            <a:r>
              <a:rPr lang="en-US" dirty="0" smtClean="0"/>
              <a:t>HS</a:t>
            </a:r>
          </a:p>
          <a:p>
            <a:pPr lvl="1"/>
            <a:r>
              <a:rPr lang="en-US" dirty="0" smtClean="0"/>
              <a:t>In more public beta for colleges</a:t>
            </a:r>
            <a:endParaRPr lang="en-US" dirty="0" smtClean="0"/>
          </a:p>
          <a:p>
            <a:r>
              <a:rPr lang="en-US" dirty="0" smtClean="0"/>
              <a:t>SIFT VM in Browser</a:t>
            </a:r>
            <a:endParaRPr lang="en-US" dirty="0" smtClean="0"/>
          </a:p>
          <a:p>
            <a:r>
              <a:rPr lang="en-US" dirty="0" smtClean="0"/>
              <a:t>College </a:t>
            </a:r>
            <a:r>
              <a:rPr lang="en-US" dirty="0" smtClean="0"/>
              <a:t>faculty can </a:t>
            </a:r>
            <a:r>
              <a:rPr lang="en-US" dirty="0" smtClean="0"/>
              <a:t>opt in off the </a:t>
            </a:r>
            <a:r>
              <a:rPr lang="en-US" dirty="0" smtClean="0"/>
              <a:t>bat</a:t>
            </a:r>
          </a:p>
          <a:p>
            <a:pPr lvl="1"/>
            <a:r>
              <a:rPr lang="en-US" dirty="0" smtClean="0"/>
              <a:t>So mostly of interest to literal teachers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94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CyberPatriot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258645" y="436597"/>
            <a:ext cx="4263727" cy="31381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9080" y="3672162"/>
            <a:ext cx="5462856" cy="248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89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Actual Connections in Life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2935" y="1116158"/>
            <a:ext cx="2292937" cy="3693576"/>
          </a:xfr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36" t="18972"/>
          <a:stretch/>
        </p:blipFill>
        <p:spPr>
          <a:xfrm>
            <a:off x="5297214" y="1725695"/>
            <a:ext cx="4242134" cy="2968362"/>
          </a:xfrm>
        </p:spPr>
      </p:pic>
      <p:sp>
        <p:nvSpPr>
          <p:cNvPr id="7" name="Oval 6"/>
          <p:cNvSpPr/>
          <p:nvPr/>
        </p:nvSpPr>
        <p:spPr>
          <a:xfrm>
            <a:off x="5880538" y="2339669"/>
            <a:ext cx="630621" cy="870207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6558455" y="2081048"/>
            <a:ext cx="4540469" cy="725215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1058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Already well integrated into Industry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8859" y="960930"/>
            <a:ext cx="6105179" cy="4068270"/>
          </a:xfrm>
        </p:spPr>
      </p:pic>
      <p:sp>
        <p:nvSpPr>
          <p:cNvPr id="6" name="TextBox 5"/>
          <p:cNvSpPr txBox="1"/>
          <p:nvPr/>
        </p:nvSpPr>
        <p:spPr>
          <a:xfrm>
            <a:off x="4733645" y="314599"/>
            <a:ext cx="266038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Metier</a:t>
            </a:r>
            <a:r>
              <a:rPr lang="en-US" dirty="0" smtClean="0"/>
              <a:t> Defense then, Booz Allen now</a:t>
            </a:r>
            <a:endParaRPr lang="en-US" dirty="0"/>
          </a:p>
        </p:txBody>
      </p:sp>
      <p:cxnSp>
        <p:nvCxnSpPr>
          <p:cNvPr id="8" name="Straight Arrow Connector 7"/>
          <p:cNvCxnSpPr>
            <a:stCxn id="6" idx="2"/>
          </p:cNvCxnSpPr>
          <p:nvPr/>
        </p:nvCxnSpPr>
        <p:spPr>
          <a:xfrm>
            <a:off x="6063836" y="960930"/>
            <a:ext cx="904523" cy="93093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4733645" y="4094607"/>
            <a:ext cx="2660382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MITRE then and now</a:t>
            </a:r>
            <a:endParaRPr lang="en-US" dirty="0"/>
          </a:p>
        </p:txBody>
      </p:sp>
      <p:cxnSp>
        <p:nvCxnSpPr>
          <p:cNvPr id="11" name="Straight Arrow Connector 10"/>
          <p:cNvCxnSpPr>
            <a:stCxn id="10" idx="0"/>
          </p:cNvCxnSpPr>
          <p:nvPr/>
        </p:nvCxnSpPr>
        <p:spPr>
          <a:xfrm flipV="1">
            <a:off x="6063836" y="2995065"/>
            <a:ext cx="210840" cy="109954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8007617" y="268432"/>
            <a:ext cx="266038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Freelance iOS then, </a:t>
            </a:r>
            <a:r>
              <a:rPr lang="en-US" dirty="0" err="1" smtClean="0"/>
              <a:t>Crypsis</a:t>
            </a:r>
            <a:r>
              <a:rPr lang="en-US" dirty="0" smtClean="0"/>
              <a:t> Group now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8148841" y="4809734"/>
            <a:ext cx="2660382" cy="646331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Metier</a:t>
            </a:r>
            <a:r>
              <a:rPr lang="en-US" dirty="0" smtClean="0"/>
              <a:t> Defense then, </a:t>
            </a:r>
            <a:r>
              <a:rPr lang="en-US" dirty="0" err="1" smtClean="0"/>
              <a:t>Crypsis</a:t>
            </a:r>
            <a:r>
              <a:rPr lang="en-US" dirty="0" smtClean="0"/>
              <a:t> Group now</a:t>
            </a:r>
            <a:endParaRPr lang="en-US" dirty="0"/>
          </a:p>
        </p:txBody>
      </p:sp>
      <p:cxnSp>
        <p:nvCxnSpPr>
          <p:cNvPr id="16" name="Straight Arrow Connector 15"/>
          <p:cNvCxnSpPr>
            <a:stCxn id="15" idx="0"/>
          </p:cNvCxnSpPr>
          <p:nvPr/>
        </p:nvCxnSpPr>
        <p:spPr>
          <a:xfrm flipV="1">
            <a:off x="9479032" y="2830101"/>
            <a:ext cx="1330191" cy="197963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4" idx="2"/>
          </p:cNvCxnSpPr>
          <p:nvPr/>
        </p:nvCxnSpPr>
        <p:spPr>
          <a:xfrm flipH="1">
            <a:off x="8148841" y="914763"/>
            <a:ext cx="1188967" cy="1695872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930570" y="1241730"/>
            <a:ext cx="1707598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smtClean="0"/>
              <a:t>Raytheon now</a:t>
            </a:r>
            <a:endParaRPr lang="en-US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4768604" y="1525666"/>
            <a:ext cx="1082398" cy="534806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0710239" y="1146019"/>
            <a:ext cx="1602630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BoltMSP</a:t>
            </a:r>
            <a:r>
              <a:rPr lang="en-US" dirty="0" smtClean="0"/>
              <a:t> now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10518292" y="1456223"/>
            <a:ext cx="848646" cy="604249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8882716" y="1426396"/>
            <a:ext cx="848646" cy="604249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9295978" y="1176654"/>
            <a:ext cx="1314061" cy="369332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dirty="0" err="1" smtClean="0"/>
              <a:t>WaPo</a:t>
            </a:r>
            <a:r>
              <a:rPr lang="en-US" dirty="0" smtClean="0"/>
              <a:t> 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3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PicoCTF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 rot="20692202">
            <a:off x="5053196" y="654420"/>
            <a:ext cx="4236156" cy="2382838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A phenomenal example of where corporate funding could save something</a:t>
            </a:r>
          </a:p>
          <a:p>
            <a:r>
              <a:rPr lang="en-US" dirty="0" smtClean="0"/>
              <a:t>Good college transition</a:t>
            </a:r>
          </a:p>
          <a:p>
            <a:r>
              <a:rPr lang="en-US" dirty="0" smtClean="0"/>
              <a:t>Beginner friendly (less so </a:t>
            </a:r>
            <a:r>
              <a:rPr lang="en-US" dirty="0" smtClean="0"/>
              <a:t>recently, but still)</a:t>
            </a:r>
            <a:endParaRPr lang="en-US" dirty="0" smtClean="0"/>
          </a:p>
          <a:p>
            <a:r>
              <a:rPr lang="en-US" dirty="0" smtClean="0"/>
              <a:t>Story based (worse recently)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85967">
            <a:off x="8777286" y="1806529"/>
            <a:ext cx="3322583" cy="968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2512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24254"/>
            <a:ext cx="12192000" cy="6009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13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Dis?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Student, Currently Intern at The </a:t>
            </a:r>
            <a:r>
              <a:rPr lang="en-US" dirty="0" err="1" smtClean="0"/>
              <a:t>Crypsis</a:t>
            </a:r>
            <a:r>
              <a:rPr lang="en-US" dirty="0" smtClean="0"/>
              <a:t> Group</a:t>
            </a:r>
          </a:p>
          <a:p>
            <a:r>
              <a:rPr lang="en-US" dirty="0" smtClean="0"/>
              <a:t>President </a:t>
            </a:r>
            <a:r>
              <a:rPr lang="en-US" dirty="0" smtClean="0"/>
              <a:t>of Mason CC, GMU’s </a:t>
            </a:r>
            <a:r>
              <a:rPr lang="en-US" dirty="0" smtClean="0"/>
              <a:t>(new</a:t>
            </a:r>
            <a:r>
              <a:rPr lang="en-US" dirty="0" smtClean="0"/>
              <a:t>) CTF club</a:t>
            </a:r>
          </a:p>
          <a:p>
            <a:r>
              <a:rPr lang="en-US" dirty="0" err="1" smtClean="0"/>
              <a:t>CyberPatriot</a:t>
            </a:r>
            <a:r>
              <a:rPr lang="en-US" dirty="0" smtClean="0"/>
              <a:t> Nationals Team </a:t>
            </a:r>
            <a:r>
              <a:rPr lang="en-US" dirty="0" smtClean="0"/>
              <a:t>Captain, Club Pres </a:t>
            </a:r>
            <a:r>
              <a:rPr lang="en-US" dirty="0" smtClean="0"/>
              <a:t>of 80</a:t>
            </a:r>
            <a:r>
              <a:rPr lang="en-US" dirty="0" smtClean="0"/>
              <a:t>+</a:t>
            </a:r>
            <a:endParaRPr lang="en-US" dirty="0" smtClean="0"/>
          </a:p>
          <a:p>
            <a:r>
              <a:rPr lang="en-US" dirty="0" smtClean="0"/>
              <a:t>MDC3 HS &amp; College </a:t>
            </a:r>
            <a:r>
              <a:rPr lang="en-US" dirty="0" smtClean="0"/>
              <a:t>Competitor</a:t>
            </a:r>
            <a:endParaRPr lang="en-US" dirty="0" smtClean="0"/>
          </a:p>
          <a:p>
            <a:r>
              <a:rPr lang="en-US" dirty="0" smtClean="0"/>
              <a:t>Participated in </a:t>
            </a:r>
            <a:r>
              <a:rPr lang="en-US" dirty="0" smtClean="0"/>
              <a:t>well over </a:t>
            </a:r>
            <a:r>
              <a:rPr lang="en-US" dirty="0" smtClean="0"/>
              <a:t>a dozen </a:t>
            </a:r>
            <a:r>
              <a:rPr lang="en-US" dirty="0" smtClean="0"/>
              <a:t>CTFs</a:t>
            </a:r>
          </a:p>
          <a:p>
            <a:r>
              <a:rPr lang="en-US" dirty="0" smtClean="0"/>
              <a:t>20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9505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CTFs in 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18447" y="715356"/>
            <a:ext cx="6269591" cy="2382651"/>
          </a:xfrm>
        </p:spPr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2608912"/>
            <a:ext cx="6272022" cy="2383586"/>
          </a:xfrm>
        </p:spPr>
        <p:txBody>
          <a:bodyPr/>
          <a:lstStyle/>
          <a:p>
            <a:r>
              <a:rPr lang="en-US" dirty="0" smtClean="0"/>
              <a:t>Ironically both probably harder than </a:t>
            </a:r>
            <a:r>
              <a:rPr lang="en-US" dirty="0" err="1" smtClean="0"/>
              <a:t>picoCTF</a:t>
            </a:r>
            <a:endParaRPr lang="en-US" dirty="0" smtClean="0"/>
          </a:p>
          <a:p>
            <a:r>
              <a:rPr lang="en-US" dirty="0" smtClean="0"/>
              <a:t>Historically both computer science </a:t>
            </a:r>
            <a:r>
              <a:rPr lang="en-US" dirty="0" smtClean="0"/>
              <a:t>based</a:t>
            </a:r>
          </a:p>
          <a:p>
            <a:r>
              <a:rPr lang="en-US" dirty="0" smtClean="0"/>
              <a:t>Still pretty fun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2172" y="364706"/>
            <a:ext cx="6188297" cy="21113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488" y="4153068"/>
            <a:ext cx="2402959" cy="2402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4585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“How can I help?”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Be a coach or an advisor</a:t>
            </a:r>
          </a:p>
          <a:p>
            <a:pPr lvl="1"/>
            <a:r>
              <a:rPr lang="en-US" b="1" dirty="0" smtClean="0"/>
              <a:t>Coach is more hands </a:t>
            </a:r>
            <a:r>
              <a:rPr lang="en-US" b="1" dirty="0" smtClean="0"/>
              <a:t>on</a:t>
            </a:r>
          </a:p>
          <a:p>
            <a:r>
              <a:rPr lang="en-US" b="1" i="1" u="sng" dirty="0" smtClean="0"/>
              <a:t>Host an event</a:t>
            </a:r>
          </a:p>
          <a:p>
            <a:pPr lvl="1"/>
            <a:r>
              <a:rPr lang="en-US" dirty="0" err="1" smtClean="0"/>
              <a:t>CapitalOne</a:t>
            </a:r>
            <a:r>
              <a:rPr lang="en-US" dirty="0" smtClean="0"/>
              <a:t> literally had one in their SOC this week</a:t>
            </a:r>
            <a:endParaRPr lang="en-US" dirty="0" smtClean="0"/>
          </a:p>
          <a:p>
            <a:r>
              <a:rPr lang="en-US" dirty="0" smtClean="0"/>
              <a:t>Reach out to any participating county or school</a:t>
            </a:r>
          </a:p>
          <a:p>
            <a:pPr lvl="1"/>
            <a:r>
              <a:rPr lang="en-US" dirty="0" smtClean="0"/>
              <a:t>Can likely hire from it</a:t>
            </a:r>
          </a:p>
          <a:p>
            <a:pPr lvl="1"/>
            <a:r>
              <a:rPr lang="en-US" dirty="0" smtClean="0"/>
              <a:t>Can likely fund school</a:t>
            </a:r>
          </a:p>
          <a:p>
            <a:pPr lvl="2"/>
            <a:r>
              <a:rPr lang="en-US" dirty="0" smtClean="0"/>
              <a:t>The fee itself isn’t usually a concern as </a:t>
            </a:r>
            <a:r>
              <a:rPr lang="en-US" dirty="0" smtClean="0"/>
              <a:t>muc</a:t>
            </a:r>
            <a:r>
              <a:rPr lang="en-US" dirty="0" smtClean="0"/>
              <a:t>h depending on the event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40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College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Experience based out of GMU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244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CCDC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College </a:t>
            </a:r>
            <a:r>
              <a:rPr lang="en-US" dirty="0" smtClean="0"/>
              <a:t>version of </a:t>
            </a:r>
            <a:r>
              <a:rPr lang="en-US" dirty="0" err="1" smtClean="0"/>
              <a:t>CyberPatriot</a:t>
            </a:r>
            <a:endParaRPr lang="en-US" dirty="0" smtClean="0"/>
          </a:p>
          <a:p>
            <a:r>
              <a:rPr lang="en-US" dirty="0" smtClean="0"/>
              <a:t>Really fun, really limited</a:t>
            </a:r>
          </a:p>
          <a:p>
            <a:r>
              <a:rPr lang="en-US" dirty="0" smtClean="0"/>
              <a:t>Virtual -&gt; Regional -&gt; National</a:t>
            </a:r>
          </a:p>
          <a:p>
            <a:r>
              <a:rPr lang="en-US" dirty="0" smtClean="0"/>
              <a:t>Uses live red teaming more</a:t>
            </a:r>
          </a:p>
        </p:txBody>
      </p:sp>
    </p:spTree>
    <p:extLst>
      <p:ext uri="{BB962C8B-B14F-4D97-AF65-F5344CB8AC3E}">
        <p14:creationId xmlns:p14="http://schemas.microsoft.com/office/powerpoint/2010/main" val="189548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Professional CTFs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You’re almost a professional already</a:t>
            </a:r>
            <a:r>
              <a:rPr lang="mr-IN" dirty="0" smtClean="0"/>
              <a:t>…</a:t>
            </a:r>
            <a:endParaRPr lang="en-US" dirty="0" smtClean="0"/>
          </a:p>
          <a:p>
            <a:r>
              <a:rPr lang="en-US" dirty="0" smtClean="0"/>
              <a:t>Very rarely does “Why not?” not apply</a:t>
            </a:r>
          </a:p>
          <a:p>
            <a:r>
              <a:rPr lang="en-US" dirty="0" smtClean="0"/>
              <a:t>Networking if nothing else if in person</a:t>
            </a:r>
          </a:p>
        </p:txBody>
      </p:sp>
    </p:spTree>
    <p:extLst>
      <p:ext uri="{BB962C8B-B14F-4D97-AF65-F5344CB8AC3E}">
        <p14:creationId xmlns:p14="http://schemas.microsoft.com/office/powerpoint/2010/main" val="152438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NCL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5013" y="271558"/>
            <a:ext cx="6281873" cy="5248622"/>
          </a:xfrm>
        </p:spPr>
        <p:txBody>
          <a:bodyPr/>
          <a:lstStyle/>
          <a:p>
            <a:r>
              <a:rPr lang="en-US" b="1" dirty="0" smtClean="0"/>
              <a:t>Key bit: They </a:t>
            </a:r>
            <a:r>
              <a:rPr lang="en-US" b="1" u="sng" dirty="0" smtClean="0"/>
              <a:t>teach and test</a:t>
            </a:r>
          </a:p>
          <a:p>
            <a:pPr lvl="1"/>
            <a:r>
              <a:rPr lang="en-US" dirty="0" smtClean="0"/>
              <a:t>though mostly not at the same time</a:t>
            </a:r>
          </a:p>
          <a:p>
            <a:r>
              <a:rPr lang="en-US" b="1" dirty="0" smtClean="0"/>
              <a:t>Cyber Skyline: OS in the Browser</a:t>
            </a:r>
          </a:p>
          <a:p>
            <a:pPr lvl="1"/>
            <a:r>
              <a:rPr lang="en-US" b="1" dirty="0" smtClean="0"/>
              <a:t>Does wonders for accessibility</a:t>
            </a:r>
          </a:p>
          <a:p>
            <a:pPr lvl="1"/>
            <a:r>
              <a:rPr lang="en-US" b="1" dirty="0" smtClean="0"/>
              <a:t>Note unique for the region</a:t>
            </a:r>
            <a:endParaRPr lang="en-US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013" y="4028392"/>
            <a:ext cx="5004391" cy="265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129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Events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Metropolis</a:t>
            </a:r>
          </a:p>
          <a:p>
            <a:r>
              <a:rPr lang="en-US" dirty="0" smtClean="0"/>
              <a:t>MDC3 (already mentioned)</a:t>
            </a:r>
          </a:p>
          <a:p>
            <a:r>
              <a:rPr lang="en-US" dirty="0" smtClean="0"/>
              <a:t>VT Summit</a:t>
            </a:r>
          </a:p>
          <a:p>
            <a:r>
              <a:rPr lang="en-US" i="1" dirty="0" err="1" smtClean="0"/>
              <a:t>NetWars</a:t>
            </a:r>
            <a:r>
              <a:rPr lang="en-US" i="1" dirty="0"/>
              <a:t> </a:t>
            </a:r>
            <a:r>
              <a:rPr lang="en-US" i="1" dirty="0" smtClean="0"/>
              <a:t>sup? </a:t>
            </a:r>
            <a:r>
              <a:rPr lang="en-US" i="1" dirty="0" err="1" smtClean="0"/>
              <a:t>IoT</a:t>
            </a:r>
            <a:r>
              <a:rPr lang="en-US" i="1" dirty="0" smtClean="0"/>
              <a:t> village sup?</a:t>
            </a:r>
          </a:p>
          <a:p>
            <a:r>
              <a:rPr lang="en-US" dirty="0" smtClean="0"/>
              <a:t>Local private invite events</a:t>
            </a:r>
          </a:p>
          <a:p>
            <a:r>
              <a:rPr lang="en-US" dirty="0" smtClean="0"/>
              <a:t>Professional, HS and college events</a:t>
            </a:r>
          </a:p>
          <a:p>
            <a:r>
              <a:rPr lang="en-US" dirty="0" smtClean="0"/>
              <a:t>A lot of 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6839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Host them!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-919290"/>
            <a:ext cx="6281873" cy="5248622"/>
          </a:xfrm>
        </p:spPr>
        <p:txBody>
          <a:bodyPr/>
          <a:lstStyle/>
          <a:p>
            <a:r>
              <a:rPr lang="en-US" dirty="0" smtClean="0"/>
              <a:t>Host local events!</a:t>
            </a:r>
          </a:p>
          <a:p>
            <a:pPr lvl="1"/>
            <a:r>
              <a:rPr lang="en-US" dirty="0" smtClean="0"/>
              <a:t>Make them at least accessible to “growing individuals”</a:t>
            </a:r>
            <a:endParaRPr lang="en-US" dirty="0" smtClean="0"/>
          </a:p>
          <a:p>
            <a:r>
              <a:rPr lang="en-US" dirty="0" smtClean="0"/>
              <a:t>Insanely unique opportunity to showcase skills </a:t>
            </a:r>
          </a:p>
          <a:p>
            <a:pPr lvl="1"/>
            <a:r>
              <a:rPr lang="en-US" dirty="0" smtClean="0"/>
              <a:t>and for companies to see potential candidates showcase skills </a:t>
            </a:r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8447" y="3554961"/>
            <a:ext cx="4070253" cy="30526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383" y="2542734"/>
            <a:ext cx="3376247" cy="2532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0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9600" b="1" dirty="0" smtClean="0"/>
              <a:t>ASK ME THINGS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9376479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Disclaimer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Nobody told me to do this</a:t>
            </a:r>
          </a:p>
          <a:p>
            <a:pPr lvl="1"/>
            <a:r>
              <a:rPr lang="en-US" dirty="0" smtClean="0"/>
              <a:t>Nobody told me I could do </a:t>
            </a:r>
            <a:r>
              <a:rPr lang="en-US" dirty="0" smtClean="0"/>
              <a:t>this</a:t>
            </a:r>
          </a:p>
          <a:p>
            <a:pPr lvl="1"/>
            <a:r>
              <a:rPr lang="en-US" dirty="0" smtClean="0"/>
              <a:t>Nobody even knew I was doing this</a:t>
            </a:r>
          </a:p>
          <a:p>
            <a:pPr lvl="1"/>
            <a:r>
              <a:rPr lang="en-US" dirty="0" smtClean="0"/>
              <a:t>I’m </a:t>
            </a:r>
            <a:r>
              <a:rPr lang="en-US" dirty="0" smtClean="0"/>
              <a:t>representing nobody</a:t>
            </a:r>
          </a:p>
          <a:p>
            <a:pPr lvl="1"/>
            <a:r>
              <a:rPr lang="en-US" dirty="0" smtClean="0"/>
              <a:t>Don</a:t>
            </a:r>
            <a:r>
              <a:rPr lang="mr-IN" dirty="0" smtClean="0"/>
              <a:t>’</a:t>
            </a:r>
            <a:r>
              <a:rPr lang="en-US" dirty="0" smtClean="0"/>
              <a:t>t be mean about anybody because I said things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0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this </a:t>
            </a:r>
            <a:r>
              <a:rPr lang="en-US" dirty="0" err="1" smtClean="0"/>
              <a:t>hootinanny</a:t>
            </a:r>
            <a:r>
              <a:rPr lang="en-US" dirty="0" smtClean="0"/>
              <a:t> about?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Cybersecurity </a:t>
            </a:r>
            <a:r>
              <a:rPr lang="en-US" dirty="0" smtClean="0"/>
              <a:t>activities primarily </a:t>
            </a:r>
            <a:r>
              <a:rPr lang="en-US" dirty="0" smtClean="0"/>
              <a:t>for </a:t>
            </a:r>
            <a:r>
              <a:rPr lang="en-US" dirty="0" smtClean="0"/>
              <a:t>high school </a:t>
            </a:r>
            <a:r>
              <a:rPr lang="en-US" dirty="0" smtClean="0"/>
              <a:t>to college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You didn’t learn everything you did to get to this point in a public school classroom, so why would students today?</a:t>
            </a:r>
          </a:p>
        </p:txBody>
      </p:sp>
    </p:spTree>
    <p:extLst>
      <p:ext uri="{BB962C8B-B14F-4D97-AF65-F5344CB8AC3E}">
        <p14:creationId xmlns:p14="http://schemas.microsoft.com/office/powerpoint/2010/main" val="146655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few notes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Maryland is killing it right now</a:t>
            </a:r>
          </a:p>
          <a:p>
            <a:r>
              <a:rPr lang="en-US" dirty="0" smtClean="0"/>
              <a:t>Attack/defense more free range</a:t>
            </a:r>
          </a:p>
          <a:p>
            <a:r>
              <a:rPr lang="en-US" dirty="0" smtClean="0"/>
              <a:t>Not operating off of a HS closed network</a:t>
            </a:r>
          </a:p>
          <a:p>
            <a:r>
              <a:rPr lang="en-US" dirty="0" smtClean="0"/>
              <a:t>Less liability as assumed 18+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36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HR People</a:t>
            </a:r>
          </a:p>
          <a:p>
            <a:r>
              <a:rPr lang="en-US" dirty="0" smtClean="0"/>
              <a:t>Opportunistic people</a:t>
            </a:r>
          </a:p>
          <a:p>
            <a:r>
              <a:rPr lang="en-US" dirty="0" smtClean="0"/>
              <a:t>Nice people</a:t>
            </a:r>
          </a:p>
          <a:p>
            <a:r>
              <a:rPr lang="en-US" dirty="0" smtClean="0"/>
              <a:t>Young people</a:t>
            </a:r>
          </a:p>
          <a:p>
            <a:r>
              <a:rPr lang="en-US" dirty="0"/>
              <a:t>Curious </a:t>
            </a:r>
            <a:r>
              <a:rPr lang="en-US" dirty="0" smtClean="0"/>
              <a:t>people</a:t>
            </a:r>
          </a:p>
          <a:p>
            <a:r>
              <a:rPr lang="en-US" dirty="0" smtClean="0"/>
              <a:t>Parents</a:t>
            </a:r>
          </a:p>
          <a:p>
            <a:pPr lvl="1"/>
            <a:r>
              <a:rPr lang="en-US" dirty="0" err="1" smtClean="0"/>
              <a:t>CryptKids</a:t>
            </a:r>
            <a:r>
              <a:rPr lang="en-US" dirty="0" smtClean="0"/>
              <a:t> exists this year</a:t>
            </a:r>
            <a:r>
              <a:rPr lang="mr-IN" dirty="0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2729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Background: Different Competitions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CTF: Capture the Flag</a:t>
            </a:r>
            <a:endParaRPr lang="en-US" dirty="0"/>
          </a:p>
          <a:p>
            <a:pPr lvl="1"/>
            <a:r>
              <a:rPr lang="en-US" dirty="0" smtClean="0"/>
              <a:t>Jeopardy: You answer questions on forensic artifacts</a:t>
            </a:r>
          </a:p>
          <a:p>
            <a:pPr lvl="1"/>
            <a:r>
              <a:rPr lang="en-US" dirty="0" smtClean="0"/>
              <a:t>Attack Defense: You </a:t>
            </a:r>
            <a:r>
              <a:rPr lang="en-US" dirty="0" err="1" smtClean="0"/>
              <a:t>pwn</a:t>
            </a:r>
            <a:r>
              <a:rPr lang="en-US" dirty="0" smtClean="0"/>
              <a:t> without getting </a:t>
            </a:r>
            <a:r>
              <a:rPr lang="en-US" dirty="0" err="1" smtClean="0"/>
              <a:t>pwned</a:t>
            </a:r>
            <a:endParaRPr lang="en-US" dirty="0" smtClean="0"/>
          </a:p>
          <a:p>
            <a:pPr lvl="1"/>
            <a:r>
              <a:rPr lang="en-US" b="1" dirty="0" smtClean="0"/>
              <a:t>Example: </a:t>
            </a:r>
            <a:r>
              <a:rPr lang="en-US" b="1" dirty="0" err="1" smtClean="0"/>
              <a:t>bsides.michaelbailey.co</a:t>
            </a:r>
            <a:endParaRPr lang="en-US" b="1" dirty="0" smtClean="0"/>
          </a:p>
          <a:p>
            <a:r>
              <a:rPr lang="en-US" dirty="0" smtClean="0"/>
              <a:t>CND: Computer Network Defense</a:t>
            </a:r>
          </a:p>
          <a:p>
            <a:pPr lvl="1"/>
            <a:r>
              <a:rPr lang="en-US" dirty="0" smtClean="0"/>
              <a:t>You try not to get </a:t>
            </a:r>
            <a:r>
              <a:rPr lang="en-US" dirty="0" err="1" smtClean="0"/>
              <a:t>pwned</a:t>
            </a:r>
            <a:endParaRPr lang="en-US" dirty="0" smtClean="0"/>
          </a:p>
          <a:p>
            <a:pPr lvl="1"/>
            <a:r>
              <a:rPr lang="en-US" dirty="0" smtClean="0"/>
              <a:t>Some involve service uptime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67365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makes a good </a:t>
            </a:r>
            <a:r>
              <a:rPr lang="en-US" dirty="0" smtClean="0"/>
              <a:t>comp/</a:t>
            </a:r>
            <a:r>
              <a:rPr lang="en-US" dirty="0" smtClean="0"/>
              <a:t>program?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Beginner friendly, but doesn’t waste advanced time</a:t>
            </a:r>
          </a:p>
          <a:p>
            <a:r>
              <a:rPr lang="en-US" dirty="0" smtClean="0"/>
              <a:t>Requires you coordinate with another </a:t>
            </a:r>
            <a:r>
              <a:rPr lang="en-US" dirty="0" smtClean="0"/>
              <a:t>human</a:t>
            </a:r>
          </a:p>
          <a:p>
            <a:r>
              <a:rPr lang="en-US" dirty="0" smtClean="0"/>
              <a:t>Does it teach AND test?</a:t>
            </a:r>
            <a:endParaRPr lang="en-US" dirty="0" smtClean="0"/>
          </a:p>
          <a:p>
            <a:r>
              <a:rPr lang="en-US" dirty="0" smtClean="0"/>
              <a:t>Stays on topic, isn’t a complete waste of time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34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Frequent Struggles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Too many rules/stipulations</a:t>
            </a:r>
          </a:p>
          <a:p>
            <a:r>
              <a:rPr lang="en-US" dirty="0" smtClean="0"/>
              <a:t>Teamwork?</a:t>
            </a:r>
          </a:p>
          <a:p>
            <a:r>
              <a:rPr lang="en-US" dirty="0" smtClean="0"/>
              <a:t>Only teaches </a:t>
            </a:r>
            <a:r>
              <a:rPr lang="en-US" dirty="0" smtClean="0"/>
              <a:t>subset of information</a:t>
            </a:r>
            <a:endParaRPr lang="en-US" dirty="0" smtClean="0"/>
          </a:p>
          <a:p>
            <a:pPr lvl="1"/>
            <a:r>
              <a:rPr lang="en-US" dirty="0" smtClean="0"/>
              <a:t>Will basically always</a:t>
            </a:r>
            <a:r>
              <a:rPr lang="en-US" i="1" dirty="0" smtClean="0"/>
              <a:t> </a:t>
            </a:r>
            <a:r>
              <a:rPr lang="en-US" dirty="0" smtClean="0"/>
              <a:t>be the case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80707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5029</TotalTime>
  <Words>1553</Words>
  <Application>Microsoft Macintosh PowerPoint</Application>
  <PresentationFormat>Widescreen</PresentationFormat>
  <Paragraphs>257</Paragraphs>
  <Slides>28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Calibri</vt:lpstr>
      <vt:lpstr>Calibri Light</vt:lpstr>
      <vt:lpstr>Mangal</vt:lpstr>
      <vt:lpstr>Rockwell</vt:lpstr>
      <vt:lpstr>Wingdings</vt:lpstr>
      <vt:lpstr>Atlas</vt:lpstr>
      <vt:lpstr>Stealing our Children’s Youth</vt:lpstr>
      <vt:lpstr>Who Dis?</vt:lpstr>
      <vt:lpstr>Disclaimer</vt:lpstr>
      <vt:lpstr>What’s this hootinanny about?</vt:lpstr>
      <vt:lpstr>A few notes…</vt:lpstr>
      <vt:lpstr>Who cares?</vt:lpstr>
      <vt:lpstr>Background: Different Competitions</vt:lpstr>
      <vt:lpstr>What makes a good comp/program?</vt:lpstr>
      <vt:lpstr>Frequent Struggles</vt:lpstr>
      <vt:lpstr>Competitions</vt:lpstr>
      <vt:lpstr>High School</vt:lpstr>
      <vt:lpstr>I Went Method</vt:lpstr>
      <vt:lpstr>MDC3 @ CyberMaryland</vt:lpstr>
      <vt:lpstr>VA Cyber Range</vt:lpstr>
      <vt:lpstr>CyberPatriot</vt:lpstr>
      <vt:lpstr>Actual Connections in Life</vt:lpstr>
      <vt:lpstr>Already well integrated into Industry</vt:lpstr>
      <vt:lpstr>PicoCTF</vt:lpstr>
      <vt:lpstr>PowerPoint Presentation</vt:lpstr>
      <vt:lpstr>Other CTFs in HS</vt:lpstr>
      <vt:lpstr>“How can I help?”</vt:lpstr>
      <vt:lpstr>College</vt:lpstr>
      <vt:lpstr>CCDC</vt:lpstr>
      <vt:lpstr>Professional CTFs</vt:lpstr>
      <vt:lpstr>NCL</vt:lpstr>
      <vt:lpstr>Local Events</vt:lpstr>
      <vt:lpstr>Host them!</vt:lpstr>
      <vt:lpstr>ASK ME THINGS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Stealing our Children’s Youth</dc:title>
  <dc:creator>Michael Bailey</dc:creator>
  <cp:lastModifiedBy>Michael Bailey</cp:lastModifiedBy>
  <cp:revision>181</cp:revision>
  <dcterms:created xsi:type="dcterms:W3CDTF">2017-09-09T05:05:22Z</dcterms:created>
  <dcterms:modified xsi:type="dcterms:W3CDTF">2017-10-07T18:41:50Z</dcterms:modified>
</cp:coreProperties>
</file>

<file path=docProps/thumbnail.jpeg>
</file>